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9" r:id="rId7"/>
    <p:sldId id="270" r:id="rId8"/>
    <p:sldId id="271" r:id="rId9"/>
    <p:sldId id="274" r:id="rId10"/>
    <p:sldId id="275" r:id="rId11"/>
    <p:sldId id="276" r:id="rId12"/>
    <p:sldId id="278" r:id="rId13"/>
    <p:sldId id="279" r:id="rId14"/>
    <p:sldId id="280" r:id="rId15"/>
    <p:sldId id="281" r:id="rId16"/>
    <p:sldId id="282" r:id="rId17"/>
    <p:sldId id="283" r:id="rId18"/>
    <p:sldId id="262" r:id="rId19"/>
    <p:sldId id="263" r:id="rId20"/>
    <p:sldId id="264" r:id="rId21"/>
    <p:sldId id="265" r:id="rId22"/>
    <p:sldId id="266" r:id="rId23"/>
    <p:sldId id="267" r:id="rId24"/>
    <p:sldId id="268" r:id="rId25"/>
    <p:sldId id="272" r:id="rId26"/>
    <p:sldId id="27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883" autoAdjust="0"/>
  </p:normalViewPr>
  <p:slideViewPr>
    <p:cSldViewPr>
      <p:cViewPr varScale="1">
        <p:scale>
          <a:sx n="63" d="100"/>
          <a:sy n="63" d="100"/>
        </p:scale>
        <p:origin x="1380" y="64"/>
      </p:cViewPr>
      <p:guideLst>
        <p:guide orient="horz" pos="2160"/>
        <p:guide pos="2880"/>
      </p:guideLst>
    </p:cSldViewPr>
  </p:slideViewPr>
  <p:outlineViewPr>
    <p:cViewPr>
      <p:scale>
        <a:sx n="33" d="100"/>
        <a:sy n="33" d="100"/>
      </p:scale>
      <p:origin x="0" y="-1804"/>
    </p:cViewPr>
  </p:outlineViewPr>
  <p:notesTextViewPr>
    <p:cViewPr>
      <p:scale>
        <a:sx n="1" d="1"/>
        <a:sy n="1" d="1"/>
      </p:scale>
      <p:origin x="0" y="0"/>
    </p:cViewPr>
  </p:notesTextViewPr>
  <p:sorterViewPr>
    <p:cViewPr>
      <p:scale>
        <a:sx n="56" d="100"/>
        <a:sy n="5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69DA7BBC-E9D8-4997-B039-9429260B4113}" type="datetimeFigureOut">
              <a:rPr lang="en-US" smtClean="0"/>
              <a:t>5/5/2020</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F0F432A-4901-4990-8881-CCC9DFAFEE79}"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DA7BBC-E9D8-4997-B039-9429260B4113}"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F432A-4901-4990-8881-CCC9DFAFEE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DA7BBC-E9D8-4997-B039-9429260B4113}"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F432A-4901-4990-8881-CCC9DFAFEE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DA7BBC-E9D8-4997-B039-9429260B4113}"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F432A-4901-4990-8881-CCC9DFAFEE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9DA7BBC-E9D8-4997-B039-9429260B4113}"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F432A-4901-4990-8881-CCC9DFAFEE79}"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9DA7BBC-E9D8-4997-B039-9429260B4113}"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0F432A-4901-4990-8881-CCC9DFAFEE7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9DA7BBC-E9D8-4997-B039-9429260B4113}" type="datetimeFigureOut">
              <a:rPr lang="en-US" smtClean="0"/>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0F432A-4901-4990-8881-CCC9DFAFEE7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69DA7BBC-E9D8-4997-B039-9429260B4113}" type="datetimeFigureOut">
              <a:rPr lang="en-US" smtClean="0"/>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0F432A-4901-4990-8881-CCC9DFAFEE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69DA7BBC-E9D8-4997-B039-9429260B4113}" type="datetimeFigureOut">
              <a:rPr lang="en-US" smtClean="0"/>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0F432A-4901-4990-8881-CCC9DFAFEE79}"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9DA7BBC-E9D8-4997-B039-9429260B4113}"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0F432A-4901-4990-8881-CCC9DFAFEE7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69DA7BBC-E9D8-4997-B039-9429260B4113}"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0F432A-4901-4990-8881-CCC9DFAFEE79}"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9DA7BBC-E9D8-4997-B039-9429260B4113}" type="datetimeFigureOut">
              <a:rPr lang="en-US" smtClean="0"/>
              <a:t>5/5/2020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0F432A-4901-4990-8881-CCC9DFAFEE79}"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7.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8.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9.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0.wmf"/><Relationship Id="rId4" Type="http://schemas.openxmlformats.org/officeDocument/2006/relationships/oleObject" Target="../embeddings/oleObject9.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1.wmf"/><Relationship Id="rId4" Type="http://schemas.openxmlformats.org/officeDocument/2006/relationships/oleObject" Target="../embeddings/oleObject10.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Section 1.2</a:t>
            </a:r>
            <a:br>
              <a:rPr lang="en-US" dirty="0"/>
            </a:br>
            <a:r>
              <a:rPr lang="en-US" dirty="0"/>
              <a:t>Percentages, Mark-Ups, and Discounts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62044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2</a:t>
            </a:r>
          </a:p>
        </p:txBody>
      </p:sp>
      <p:sp>
        <p:nvSpPr>
          <p:cNvPr id="3" name="Content Placeholder 2"/>
          <p:cNvSpPr>
            <a:spLocks noGrp="1"/>
          </p:cNvSpPr>
          <p:nvPr>
            <p:ph idx="1"/>
          </p:nvPr>
        </p:nvSpPr>
        <p:spPr/>
        <p:txBody>
          <a:bodyPr/>
          <a:lstStyle/>
          <a:p>
            <a:r>
              <a:rPr lang="en-US" dirty="0"/>
              <a:t>Compute to markup and retail price.</a:t>
            </a:r>
          </a:p>
          <a:p>
            <a:pPr marL="82296" indent="0">
              <a:buNone/>
            </a:pPr>
            <a:endParaRPr lang="en-US" dirty="0"/>
          </a:p>
          <a:p>
            <a:pPr marL="82296" indent="0">
              <a:buNone/>
            </a:pPr>
            <a:r>
              <a:rPr lang="en-US" dirty="0"/>
              <a:t> </a:t>
            </a:r>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nvPr>
        </p:nvGraphicFramePr>
        <p:xfrm>
          <a:off x="1447800" y="2362200"/>
          <a:ext cx="6989003" cy="1876425"/>
        </p:xfrm>
        <a:graphic>
          <a:graphicData uri="http://schemas.openxmlformats.org/presentationml/2006/ole">
            <mc:AlternateContent xmlns:mc="http://schemas.openxmlformats.org/markup-compatibility/2006">
              <mc:Choice xmlns:v="urn:schemas-microsoft-com:vml" Requires="v">
                <p:oleObj spid="_x0000_s13317" name="Equation" r:id="rId3" imgW="2451100" imgH="660400" progId="Equation.3">
                  <p:embed/>
                </p:oleObj>
              </mc:Choice>
              <mc:Fallback>
                <p:oleObj name="Equation" r:id="rId3" imgW="2451100" imgH="660400" progId="Equation.3">
                  <p:embed/>
                  <p:pic>
                    <p:nvPicPr>
                      <p:cNvPr id="9"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362200"/>
                        <a:ext cx="6989003" cy="1876425"/>
                      </a:xfrm>
                      <a:prstGeom prst="rect">
                        <a:avLst/>
                      </a:prstGeom>
                      <a:noFill/>
                    </p:spPr>
                  </p:pic>
                </p:oleObj>
              </mc:Fallback>
            </mc:AlternateContent>
          </a:graphicData>
        </a:graphic>
      </p:graphicFrame>
    </p:spTree>
    <p:extLst>
      <p:ext uri="{BB962C8B-B14F-4D97-AF65-F5344CB8AC3E}">
        <p14:creationId xmlns:p14="http://schemas.microsoft.com/office/powerpoint/2010/main" val="3698190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a:t>
            </a:r>
          </a:p>
        </p:txBody>
      </p:sp>
      <p:sp>
        <p:nvSpPr>
          <p:cNvPr id="3" name="Content Placeholder 2"/>
          <p:cNvSpPr>
            <a:spLocks noGrp="1"/>
          </p:cNvSpPr>
          <p:nvPr>
            <p:ph idx="1"/>
          </p:nvPr>
        </p:nvSpPr>
        <p:spPr/>
        <p:txBody>
          <a:bodyPr/>
          <a:lstStyle/>
          <a:p>
            <a:r>
              <a:rPr lang="en-US" dirty="0"/>
              <a:t>The retail price of a new television that has been marked up by 75% is $300.00.  Find the whole sale price of the television.</a:t>
            </a:r>
          </a:p>
          <a:p>
            <a:pPr marL="82296" indent="0">
              <a:buNone/>
            </a:pPr>
            <a:endParaRPr lang="en-US" dirty="0"/>
          </a:p>
        </p:txBody>
      </p:sp>
    </p:spTree>
    <p:extLst>
      <p:ext uri="{BB962C8B-B14F-4D97-AF65-F5344CB8AC3E}">
        <p14:creationId xmlns:p14="http://schemas.microsoft.com/office/powerpoint/2010/main" val="3521217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3</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Let </a:t>
                </a:r>
                <a14:m>
                  <m:oMath xmlns:m="http://schemas.openxmlformats.org/officeDocument/2006/math">
                    <m:r>
                      <a:rPr lang="en-US" b="0" i="1" smtClean="0">
                        <a:latin typeface="Cambria Math"/>
                      </a:rPr>
                      <m:t>𝑥</m:t>
                    </m:r>
                    <m:r>
                      <a:rPr lang="en-US" b="0" i="1" smtClean="0">
                        <a:latin typeface="Cambria Math"/>
                      </a:rPr>
                      <m:t>=</m:t>
                    </m:r>
                    <m:r>
                      <a:rPr lang="en-US" b="0" i="1" smtClean="0">
                        <a:latin typeface="Cambria Math"/>
                      </a:rPr>
                      <m:t>𝑊h𝑜𝑙𝑒𝑠𝑎𝑙𝑒</m:t>
                    </m:r>
                    <m:r>
                      <a:rPr lang="en-US" b="0" i="1" smtClean="0">
                        <a:latin typeface="Cambria Math"/>
                      </a:rPr>
                      <m:t> </m:t>
                    </m:r>
                    <m:r>
                      <a:rPr lang="en-US" b="0" i="1" smtClean="0">
                        <a:latin typeface="Cambria Math"/>
                      </a:rPr>
                      <m:t>𝑝𝑟𝑖𝑐𝑒</m:t>
                    </m:r>
                  </m:oMath>
                </a14:m>
                <a:endParaRPr lang="en-US" dirty="0"/>
              </a:p>
              <a:p>
                <a:r>
                  <a:rPr lang="en-US" dirty="0"/>
                  <a:t>Next let </a:t>
                </a:r>
                <a14:m>
                  <m:oMath xmlns:m="http://schemas.openxmlformats.org/officeDocument/2006/math">
                    <m:r>
                      <a:rPr lang="en-US" b="0" i="1" smtClean="0">
                        <a:latin typeface="Cambria Math"/>
                      </a:rPr>
                      <m:t>.75</m:t>
                    </m:r>
                    <m:r>
                      <a:rPr lang="en-US" b="0" i="1" smtClean="0">
                        <a:latin typeface="Cambria Math"/>
                      </a:rPr>
                      <m:t>𝑥</m:t>
                    </m:r>
                    <m:r>
                      <a:rPr lang="en-US" b="0" i="1" smtClean="0">
                        <a:latin typeface="Cambria Math"/>
                      </a:rPr>
                      <m:t>=</m:t>
                    </m:r>
                    <m:r>
                      <a:rPr lang="en-US" b="0" i="1" smtClean="0">
                        <a:latin typeface="Cambria Math"/>
                      </a:rPr>
                      <m:t>𝑚𝑎𝑟𝑘</m:t>
                    </m:r>
                    <m:r>
                      <a:rPr lang="en-US" b="0" i="1" smtClean="0">
                        <a:latin typeface="Cambria Math"/>
                      </a:rPr>
                      <m:t> </m:t>
                    </m:r>
                    <m:r>
                      <a:rPr lang="en-US" b="0" i="1" smtClean="0">
                        <a:latin typeface="Cambria Math"/>
                      </a:rPr>
                      <m:t>𝑢𝑝</m:t>
                    </m:r>
                  </m:oMath>
                </a14:m>
                <a:endParaRPr lang="en-US" b="0" dirty="0"/>
              </a:p>
              <a:p>
                <a:r>
                  <a:rPr lang="en-US" dirty="0"/>
                  <a:t>Mark up price </a:t>
                </a:r>
                <a14:m>
                  <m:oMath xmlns:m="http://schemas.openxmlformats.org/officeDocument/2006/math">
                    <m:r>
                      <a:rPr lang="en-US" b="0" i="1" smtClean="0">
                        <a:latin typeface="Cambria Math"/>
                      </a:rPr>
                      <m:t>=$500.00</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t="-1652"/>
                </a:stretch>
              </a:blipFill>
            </p:spPr>
            <p:txBody>
              <a:bodyPr/>
              <a:lstStyle/>
              <a:p>
                <a:r>
                  <a:rPr lang="en-US">
                    <a:noFill/>
                  </a:rPr>
                  <a:t> </a:t>
                </a:r>
              </a:p>
            </p:txBody>
          </p:sp>
        </mc:Fallback>
      </mc:AlternateContent>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nvPr>
        </p:nvGraphicFramePr>
        <p:xfrm>
          <a:off x="1751012" y="3352800"/>
          <a:ext cx="3361532" cy="2933700"/>
        </p:xfrm>
        <a:graphic>
          <a:graphicData uri="http://schemas.openxmlformats.org/presentationml/2006/ole">
            <mc:AlternateContent xmlns:mc="http://schemas.openxmlformats.org/markup-compatibility/2006">
              <mc:Choice xmlns:v="urn:schemas-microsoft-com:vml" Requires="v">
                <p:oleObj spid="_x0000_s14341" name="Equation" r:id="rId4" imgW="1218960" imgH="1066680" progId="Equation.3">
                  <p:embed/>
                </p:oleObj>
              </mc:Choice>
              <mc:Fallback>
                <p:oleObj name="Equation" r:id="rId4" imgW="1218960" imgH="1066680" progId="Equation.3">
                  <p:embed/>
                  <p:pic>
                    <p:nvPicPr>
                      <p:cNvPr id="7" name="Object 6"/>
                      <p:cNvPicPr>
                        <a:picLocks noChangeAspect="1" noChangeArrowheads="1"/>
                      </p:cNvPicPr>
                      <p:nvPr/>
                    </p:nvPicPr>
                    <p:blipFill>
                      <a:blip r:embed="rId5"/>
                      <a:srcRect/>
                      <a:stretch>
                        <a:fillRect/>
                      </a:stretch>
                    </p:blipFill>
                    <p:spPr bwMode="auto">
                      <a:xfrm>
                        <a:off x="1751012" y="3352800"/>
                        <a:ext cx="3361532" cy="2933700"/>
                      </a:xfrm>
                      <a:prstGeom prst="rect">
                        <a:avLst/>
                      </a:prstGeom>
                      <a:noFill/>
                    </p:spPr>
                  </p:pic>
                </p:oleObj>
              </mc:Fallback>
            </mc:AlternateContent>
          </a:graphicData>
        </a:graphic>
      </p:graphicFrame>
    </p:spTree>
    <p:extLst>
      <p:ext uri="{BB962C8B-B14F-4D97-AF65-F5344CB8AC3E}">
        <p14:creationId xmlns:p14="http://schemas.microsoft.com/office/powerpoint/2010/main" val="3688684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Sales Tax</a:t>
            </a:r>
          </a:p>
        </p:txBody>
      </p:sp>
      <p:sp>
        <p:nvSpPr>
          <p:cNvPr id="3" name="Content Placeholder 2"/>
          <p:cNvSpPr>
            <a:spLocks noGrp="1"/>
          </p:cNvSpPr>
          <p:nvPr>
            <p:ph idx="1"/>
          </p:nvPr>
        </p:nvSpPr>
        <p:spPr/>
        <p:txBody>
          <a:bodyPr>
            <a:normAutofit/>
          </a:bodyPr>
          <a:lstStyle/>
          <a:p>
            <a:r>
              <a:rPr lang="en-US" sz="2800" dirty="0"/>
              <a:t>When items are purchased at a store or place of business, a state sale’s taxes is calculated and added on the price of the item.  The percent rate of sale’s tax in the United States is determined by each state.  For example the sales tax in Virginia is 4.5%.  Some states such as Delaware and Montana do not have any sale’s tax.</a:t>
            </a:r>
          </a:p>
        </p:txBody>
      </p:sp>
    </p:spTree>
    <p:extLst>
      <p:ext uri="{BB962C8B-B14F-4D97-AF65-F5344CB8AC3E}">
        <p14:creationId xmlns:p14="http://schemas.microsoft.com/office/powerpoint/2010/main" val="370036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effectLst/>
              </a:rPr>
            </a:br>
            <a:r>
              <a:rPr lang="en-US" b="1" dirty="0">
                <a:effectLst/>
              </a:rPr>
              <a:t>Sales Tax Formula</a:t>
            </a:r>
            <a:br>
              <a:rPr lang="en-US" dirty="0">
                <a:effectLst/>
              </a:rPr>
            </a:br>
            <a:endParaRPr lang="en-US" dirty="0"/>
          </a:p>
        </p:txBody>
      </p:sp>
      <p:sp>
        <p:nvSpPr>
          <p:cNvPr id="3" name="Content Placeholder 2"/>
          <p:cNvSpPr>
            <a:spLocks noGrp="1"/>
          </p:cNvSpPr>
          <p:nvPr>
            <p:ph idx="1"/>
          </p:nvPr>
        </p:nvSpPr>
        <p:spPr>
          <a:xfrm>
            <a:off x="1066800" y="1447800"/>
            <a:ext cx="7866888" cy="4800600"/>
          </a:xfrm>
        </p:spPr>
        <p:txBody>
          <a:bodyPr/>
          <a:lstStyle/>
          <a:p>
            <a:r>
              <a:rPr lang="en-US" dirty="0"/>
              <a:t>Sale’s Tax = (sale’s tax rate)(purchase price)</a:t>
            </a:r>
          </a:p>
          <a:p>
            <a:pPr marL="82296" indent="0">
              <a:buNone/>
            </a:pPr>
            <a:endParaRPr lang="en-US" dirty="0"/>
          </a:p>
        </p:txBody>
      </p:sp>
    </p:spTree>
    <p:extLst>
      <p:ext uri="{BB962C8B-B14F-4D97-AF65-F5344CB8AC3E}">
        <p14:creationId xmlns:p14="http://schemas.microsoft.com/office/powerpoint/2010/main" val="2700131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a:t>
            </a:r>
          </a:p>
        </p:txBody>
      </p:sp>
      <p:sp>
        <p:nvSpPr>
          <p:cNvPr id="3" name="Content Placeholder 2"/>
          <p:cNvSpPr>
            <a:spLocks noGrp="1"/>
          </p:cNvSpPr>
          <p:nvPr>
            <p:ph idx="1"/>
          </p:nvPr>
        </p:nvSpPr>
        <p:spPr/>
        <p:txBody>
          <a:bodyPr/>
          <a:lstStyle/>
          <a:p>
            <a:r>
              <a:rPr lang="en-US" dirty="0"/>
              <a:t>The state sale’s tax rate in Virginia is 4.5%.  Find the full cost to purchase a $50 pair of shoes using the Virginia tax rate of 4.5%.</a:t>
            </a:r>
          </a:p>
          <a:p>
            <a:pPr marL="82296" indent="0">
              <a:buNone/>
            </a:pPr>
            <a:endParaRPr lang="en-US" dirty="0"/>
          </a:p>
        </p:txBody>
      </p:sp>
    </p:spTree>
    <p:extLst>
      <p:ext uri="{BB962C8B-B14F-4D97-AF65-F5344CB8AC3E}">
        <p14:creationId xmlns:p14="http://schemas.microsoft.com/office/powerpoint/2010/main" val="3455977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4</a:t>
            </a:r>
          </a:p>
        </p:txBody>
      </p:sp>
      <p:sp>
        <p:nvSpPr>
          <p:cNvPr id="3" name="Content Placeholder 2"/>
          <p:cNvSpPr>
            <a:spLocks noGrp="1"/>
          </p:cNvSpPr>
          <p:nvPr>
            <p:ph idx="1"/>
          </p:nvPr>
        </p:nvSpPr>
        <p:spPr/>
        <p:txBody>
          <a:bodyPr/>
          <a:lstStyle/>
          <a:p>
            <a:r>
              <a:rPr lang="en-US" dirty="0"/>
              <a:t>Compute the state sales tax for Virginia</a:t>
            </a:r>
          </a:p>
          <a:p>
            <a:pPr marL="82296" indent="0">
              <a:buNone/>
            </a:pPr>
            <a:endParaRPr lang="en-US" dirty="0"/>
          </a:p>
          <a:p>
            <a:pPr marL="82296" indent="0">
              <a:buNone/>
            </a:pPr>
            <a:endParaRPr lang="en-US" dirty="0"/>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nvPr>
        </p:nvGraphicFramePr>
        <p:xfrm>
          <a:off x="1440074" y="2590800"/>
          <a:ext cx="6263852" cy="962025"/>
        </p:xfrm>
        <a:graphic>
          <a:graphicData uri="http://schemas.openxmlformats.org/presentationml/2006/ole">
            <mc:AlternateContent xmlns:mc="http://schemas.openxmlformats.org/markup-compatibility/2006">
              <mc:Choice xmlns:v="urn:schemas-microsoft-com:vml" Requires="v">
                <p:oleObj spid="_x0000_s15365" name="Equation" r:id="rId3" imgW="2793960" imgH="431640" progId="Equation.3">
                  <p:embed/>
                </p:oleObj>
              </mc:Choice>
              <mc:Fallback>
                <p:oleObj name="Equation" r:id="rId3" imgW="2793960" imgH="431640" progId="Equation.3">
                  <p:embed/>
                  <p:pic>
                    <p:nvPicPr>
                      <p:cNvPr id="5" name="Object 4"/>
                      <p:cNvPicPr>
                        <a:picLocks noChangeAspect="1" noChangeArrowheads="1"/>
                      </p:cNvPicPr>
                      <p:nvPr/>
                    </p:nvPicPr>
                    <p:blipFill>
                      <a:blip r:embed="rId4"/>
                      <a:srcRect/>
                      <a:stretch>
                        <a:fillRect/>
                      </a:stretch>
                    </p:blipFill>
                    <p:spPr bwMode="auto">
                      <a:xfrm>
                        <a:off x="1440074" y="2590800"/>
                        <a:ext cx="6263852" cy="962025"/>
                      </a:xfrm>
                      <a:prstGeom prst="rect">
                        <a:avLst/>
                      </a:prstGeom>
                      <a:noFill/>
                    </p:spPr>
                  </p:pic>
                </p:oleObj>
              </mc:Fallback>
            </mc:AlternateContent>
          </a:graphicData>
        </a:graphic>
      </p:graphicFrame>
    </p:spTree>
    <p:extLst>
      <p:ext uri="{BB962C8B-B14F-4D97-AF65-F5344CB8AC3E}">
        <p14:creationId xmlns:p14="http://schemas.microsoft.com/office/powerpoint/2010/main" val="1967482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5</a:t>
            </a:r>
          </a:p>
        </p:txBody>
      </p:sp>
      <p:sp>
        <p:nvSpPr>
          <p:cNvPr id="3" name="Content Placeholder 2"/>
          <p:cNvSpPr>
            <a:spLocks noGrp="1"/>
          </p:cNvSpPr>
          <p:nvPr>
            <p:ph idx="1"/>
          </p:nvPr>
        </p:nvSpPr>
        <p:spPr/>
        <p:txBody>
          <a:bodyPr/>
          <a:lstStyle/>
          <a:p>
            <a:r>
              <a:rPr lang="en-US" dirty="0"/>
              <a:t>The state sale’s tax rate in Ohio is 6%.  Find the full cost to purchase the same pair of shoes in problem 9 using the Ohio tax rate of 6%.</a:t>
            </a:r>
          </a:p>
          <a:p>
            <a:pPr marL="82296" indent="0">
              <a:buNone/>
            </a:pPr>
            <a:endParaRPr lang="en-US" dirty="0"/>
          </a:p>
          <a:p>
            <a:pPr marL="82296" indent="0">
              <a:buNone/>
            </a:pPr>
            <a:endParaRPr lang="en-US" dirty="0"/>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nvPr>
        </p:nvGraphicFramePr>
        <p:xfrm>
          <a:off x="1554163" y="4343400"/>
          <a:ext cx="6791325" cy="1038225"/>
        </p:xfrm>
        <a:graphic>
          <a:graphicData uri="http://schemas.openxmlformats.org/presentationml/2006/ole">
            <mc:AlternateContent xmlns:mc="http://schemas.openxmlformats.org/markup-compatibility/2006">
              <mc:Choice xmlns:v="urn:schemas-microsoft-com:vml" Requires="v">
                <p:oleObj spid="_x0000_s16389" name="Equation" r:id="rId3" imgW="2806560" imgH="431640" progId="Equation.3">
                  <p:embed/>
                </p:oleObj>
              </mc:Choice>
              <mc:Fallback>
                <p:oleObj name="Equation" r:id="rId3" imgW="2806560" imgH="431640" progId="Equation.3">
                  <p:embed/>
                  <p:pic>
                    <p:nvPicPr>
                      <p:cNvPr id="5" name="Object 4"/>
                      <p:cNvPicPr>
                        <a:picLocks noChangeAspect="1" noChangeArrowheads="1"/>
                      </p:cNvPicPr>
                      <p:nvPr/>
                    </p:nvPicPr>
                    <p:blipFill>
                      <a:blip r:embed="rId4"/>
                      <a:srcRect/>
                      <a:stretch>
                        <a:fillRect/>
                      </a:stretch>
                    </p:blipFill>
                    <p:spPr bwMode="auto">
                      <a:xfrm>
                        <a:off x="1554163" y="4343400"/>
                        <a:ext cx="6791325" cy="1038225"/>
                      </a:xfrm>
                      <a:prstGeom prst="rect">
                        <a:avLst/>
                      </a:prstGeom>
                      <a:noFill/>
                    </p:spPr>
                  </p:pic>
                </p:oleObj>
              </mc:Fallback>
            </mc:AlternateContent>
          </a:graphicData>
        </a:graphic>
      </p:graphicFrame>
    </p:spTree>
    <p:extLst>
      <p:ext uri="{BB962C8B-B14F-4D97-AF65-F5344CB8AC3E}">
        <p14:creationId xmlns:p14="http://schemas.microsoft.com/office/powerpoint/2010/main" val="40578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Sales Price Concept</a:t>
            </a:r>
          </a:p>
        </p:txBody>
      </p:sp>
      <p:sp>
        <p:nvSpPr>
          <p:cNvPr id="3" name="Content Placeholder 2"/>
          <p:cNvSpPr>
            <a:spLocks noGrp="1"/>
          </p:cNvSpPr>
          <p:nvPr>
            <p:ph idx="1"/>
          </p:nvPr>
        </p:nvSpPr>
        <p:spPr/>
        <p:txBody>
          <a:bodyPr/>
          <a:lstStyle/>
          <a:p>
            <a:r>
              <a:rPr lang="en-US" b="1" dirty="0"/>
              <a:t>Discount</a:t>
            </a:r>
            <a:endParaRPr lang="en-US" dirty="0"/>
          </a:p>
          <a:p>
            <a:pPr marL="82296" indent="0">
              <a:buNone/>
            </a:pPr>
            <a:r>
              <a:rPr lang="en-US" dirty="0"/>
              <a:t> </a:t>
            </a:r>
          </a:p>
          <a:p>
            <a:r>
              <a:rPr lang="en-US" dirty="0"/>
              <a:t>Discount = (Percent Mark Down)(Retail Price)</a:t>
            </a:r>
          </a:p>
          <a:p>
            <a:pPr marL="82296" indent="0">
              <a:buNone/>
            </a:pPr>
            <a:r>
              <a:rPr lang="en-US" dirty="0"/>
              <a:t> </a:t>
            </a:r>
          </a:p>
          <a:p>
            <a:r>
              <a:rPr lang="en-US" b="1" dirty="0"/>
              <a:t>Sale Price </a:t>
            </a:r>
            <a:endParaRPr lang="en-US" dirty="0"/>
          </a:p>
          <a:p>
            <a:pPr marL="82296" indent="0">
              <a:buNone/>
            </a:pPr>
            <a:endParaRPr lang="en-US" dirty="0"/>
          </a:p>
          <a:p>
            <a:r>
              <a:rPr lang="en-US" dirty="0"/>
              <a:t>Sale Price = Retail Price – Discount</a:t>
            </a:r>
          </a:p>
          <a:p>
            <a:endParaRPr lang="en-US" dirty="0"/>
          </a:p>
        </p:txBody>
      </p:sp>
    </p:spTree>
    <p:extLst>
      <p:ext uri="{BB962C8B-B14F-4D97-AF65-F5344CB8AC3E}">
        <p14:creationId xmlns:p14="http://schemas.microsoft.com/office/powerpoint/2010/main" val="874323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6</a:t>
            </a:r>
          </a:p>
        </p:txBody>
      </p:sp>
      <p:sp>
        <p:nvSpPr>
          <p:cNvPr id="3" name="Content Placeholder 2"/>
          <p:cNvSpPr>
            <a:spLocks noGrp="1"/>
          </p:cNvSpPr>
          <p:nvPr>
            <p:ph idx="1"/>
          </p:nvPr>
        </p:nvSpPr>
        <p:spPr/>
        <p:txBody>
          <a:bodyPr/>
          <a:lstStyle/>
          <a:p>
            <a:r>
              <a:rPr lang="en-US" dirty="0"/>
              <a:t>A men’s sports jacket that has a retail price of $170 is discounted by 25%.  What is the sale’s price of the sports jacket?</a:t>
            </a:r>
          </a:p>
          <a:p>
            <a:pPr marL="82296" indent="0">
              <a:buNone/>
            </a:pPr>
            <a:endParaRPr lang="en-US" dirty="0"/>
          </a:p>
        </p:txBody>
      </p:sp>
    </p:spTree>
    <p:extLst>
      <p:ext uri="{BB962C8B-B14F-4D97-AF65-F5344CB8AC3E}">
        <p14:creationId xmlns:p14="http://schemas.microsoft.com/office/powerpoint/2010/main" val="2273954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Introduction to Basic Percentage</a:t>
            </a:r>
            <a:br>
              <a:rPr lang="en-US"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pPr marL="82296" indent="0">
                  <a:buNone/>
                </a:pPr>
                <a:r>
                  <a:rPr lang="en-US" dirty="0"/>
                  <a:t>The word percent translates to mean “out of one hundred”.  A score of 85% on test means that you scored 85 points out of 100 possible points on the test. So</a:t>
                </a:r>
              </a:p>
              <a:p>
                <a14:m>
                  <m:oMath xmlns:m="http://schemas.openxmlformats.org/officeDocument/2006/math">
                    <m:r>
                      <a:rPr lang="en-US" b="0" i="1" smtClean="0">
                        <a:latin typeface="Cambria Math" panose="02040503050406030204" pitchFamily="18" charset="0"/>
                      </a:rPr>
                      <m:t>85%=</m:t>
                    </m:r>
                    <m:f>
                      <m:fPr>
                        <m:ctrlPr>
                          <a:rPr lang="en-US" b="0" i="1" smtClean="0">
                            <a:latin typeface="Cambria Math" panose="02040503050406030204" pitchFamily="18" charset="0"/>
                          </a:rPr>
                        </m:ctrlPr>
                      </m:fPr>
                      <m:num>
                        <m:r>
                          <a:rPr lang="en-US" b="0" i="1" smtClean="0">
                            <a:latin typeface="Cambria Math" panose="02040503050406030204" pitchFamily="18" charset="0"/>
                          </a:rPr>
                          <m:t>85</m:t>
                        </m:r>
                      </m:num>
                      <m:den>
                        <m:r>
                          <a:rPr lang="en-US" b="0" i="1" smtClean="0">
                            <a:latin typeface="Cambria Math" panose="02040503050406030204" pitchFamily="18" charset="0"/>
                          </a:rPr>
                          <m:t>100</m:t>
                        </m:r>
                      </m:den>
                    </m:f>
                  </m:oMath>
                </a14:m>
                <a:r>
                  <a:rPr lang="en-US" dirty="0"/>
                  <a:t>=0.85</a:t>
                </a:r>
              </a:p>
              <a:p>
                <a:endParaRPr lang="en-US" dirty="0"/>
              </a:p>
              <a:p>
                <a:r>
                  <a:rPr lang="en-US" dirty="0"/>
                  <a:t>Example: Suppose we have a Labor Day sale of </a:t>
                </a:r>
                <a14:m>
                  <m:oMath xmlns:m="http://schemas.openxmlformats.org/officeDocument/2006/math">
                    <m:r>
                      <a:rPr lang="en-US" i="1" dirty="0" smtClean="0">
                        <a:latin typeface="Cambria Math" panose="02040503050406030204" pitchFamily="18" charset="0"/>
                      </a:rPr>
                      <m:t>2</m:t>
                    </m:r>
                    <m:r>
                      <a:rPr lang="en-US" b="0" i="1" dirty="0" smtClean="0">
                        <a:latin typeface="Cambria Math" panose="02040503050406030204" pitchFamily="18" charset="0"/>
                      </a:rPr>
                      <m:t>0</m:t>
                    </m:r>
                    <m:r>
                      <a:rPr lang="en-US" i="1">
                        <a:latin typeface="Cambria Math" panose="02040503050406030204" pitchFamily="18" charset="0"/>
                      </a:rPr>
                      <m:t>%</m:t>
                    </m:r>
                  </m:oMath>
                </a14:m>
                <a:r>
                  <a:rPr lang="en-US" dirty="0"/>
                  <a:t> off. That means that for every $100 goods, you have $20  off so you only need to pay $80.</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677" t="-2375" r="-2707"/>
                </a:stretch>
              </a:blipFill>
            </p:spPr>
            <p:txBody>
              <a:bodyPr/>
              <a:lstStyle/>
              <a:p>
                <a:r>
                  <a:rPr lang="en-US">
                    <a:noFill/>
                  </a:rPr>
                  <a:t> </a:t>
                </a:r>
              </a:p>
            </p:txBody>
          </p:sp>
        </mc:Fallback>
      </mc:AlternateContent>
    </p:spTree>
    <p:extLst>
      <p:ext uri="{BB962C8B-B14F-4D97-AF65-F5344CB8AC3E}">
        <p14:creationId xmlns:p14="http://schemas.microsoft.com/office/powerpoint/2010/main" val="2765917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6</a:t>
            </a:r>
          </a:p>
        </p:txBody>
      </p:sp>
      <p:sp>
        <p:nvSpPr>
          <p:cNvPr id="3" name="Content Placeholder 2"/>
          <p:cNvSpPr>
            <a:spLocks noGrp="1"/>
          </p:cNvSpPr>
          <p:nvPr>
            <p:ph idx="1"/>
          </p:nvPr>
        </p:nvSpPr>
        <p:spPr/>
        <p:txBody>
          <a:bodyPr/>
          <a:lstStyle/>
          <a:p>
            <a:r>
              <a:rPr lang="en-US" dirty="0"/>
              <a:t>Compute to markdown and discount.</a:t>
            </a:r>
          </a:p>
          <a:p>
            <a:pPr marL="82296" indent="0">
              <a:buNone/>
            </a:pPr>
            <a:endParaRPr lang="en-US" dirty="0"/>
          </a:p>
          <a:p>
            <a:pPr marL="82296" indent="0">
              <a:buNone/>
            </a:pPr>
            <a:r>
              <a:rPr lang="en-US" dirty="0"/>
              <a:t> </a:t>
            </a:r>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003513498"/>
              </p:ext>
            </p:extLst>
          </p:nvPr>
        </p:nvGraphicFramePr>
        <p:xfrm>
          <a:off x="1447800" y="2286000"/>
          <a:ext cx="5486400" cy="1502229"/>
        </p:xfrm>
        <a:graphic>
          <a:graphicData uri="http://schemas.openxmlformats.org/presentationml/2006/ole">
            <mc:AlternateContent xmlns:mc="http://schemas.openxmlformats.org/markup-compatibility/2006">
              <mc:Choice xmlns:v="urn:schemas-microsoft-com:vml" Requires="v">
                <p:oleObj spid="_x0000_s2068" name="Equation" r:id="rId3" imgW="2400300" imgH="660400" progId="Equation.3">
                  <p:embed/>
                </p:oleObj>
              </mc:Choice>
              <mc:Fallback>
                <p:oleObj name="Equation" r:id="rId3" imgW="2400300" imgH="6604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286000"/>
                        <a:ext cx="5486400" cy="1502229"/>
                      </a:xfrm>
                      <a:prstGeom prst="rect">
                        <a:avLst/>
                      </a:prstGeom>
                      <a:noFill/>
                    </p:spPr>
                  </p:pic>
                </p:oleObj>
              </mc:Fallback>
            </mc:AlternateContent>
          </a:graphicData>
        </a:graphic>
      </p:graphicFrame>
    </p:spTree>
    <p:extLst>
      <p:ext uri="{BB962C8B-B14F-4D97-AF65-F5344CB8AC3E}">
        <p14:creationId xmlns:p14="http://schemas.microsoft.com/office/powerpoint/2010/main" val="827624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7</a:t>
            </a:r>
          </a:p>
        </p:txBody>
      </p:sp>
      <p:sp>
        <p:nvSpPr>
          <p:cNvPr id="3" name="Content Placeholder 2"/>
          <p:cNvSpPr>
            <a:spLocks noGrp="1"/>
          </p:cNvSpPr>
          <p:nvPr>
            <p:ph idx="1"/>
          </p:nvPr>
        </p:nvSpPr>
        <p:spPr/>
        <p:txBody>
          <a:bodyPr/>
          <a:lstStyle/>
          <a:p>
            <a:r>
              <a:rPr lang="en-US" dirty="0"/>
              <a:t>A pair of jeans that has a retail price of $55.00 is discounted at 30%.  What is the sale’s price of the jeans?</a:t>
            </a:r>
          </a:p>
          <a:p>
            <a:endParaRPr lang="en-US" dirty="0"/>
          </a:p>
        </p:txBody>
      </p:sp>
    </p:spTree>
    <p:extLst>
      <p:ext uri="{BB962C8B-B14F-4D97-AF65-F5344CB8AC3E}">
        <p14:creationId xmlns:p14="http://schemas.microsoft.com/office/powerpoint/2010/main" val="2452552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7</a:t>
            </a:r>
          </a:p>
        </p:txBody>
      </p:sp>
      <p:sp>
        <p:nvSpPr>
          <p:cNvPr id="3" name="Content Placeholder 2"/>
          <p:cNvSpPr>
            <a:spLocks noGrp="1"/>
          </p:cNvSpPr>
          <p:nvPr>
            <p:ph idx="1"/>
          </p:nvPr>
        </p:nvSpPr>
        <p:spPr/>
        <p:txBody>
          <a:bodyPr/>
          <a:lstStyle/>
          <a:p>
            <a:r>
              <a:rPr lang="en-US" dirty="0"/>
              <a:t>Compute to markdown and discount.</a:t>
            </a:r>
          </a:p>
          <a:p>
            <a:pPr marL="82296" indent="0">
              <a:buNone/>
            </a:pPr>
            <a:endParaRPr lang="en-US" dirty="0"/>
          </a:p>
          <a:p>
            <a:pPr marL="82296" indent="0">
              <a:buNone/>
            </a:pPr>
            <a:r>
              <a:rPr lang="en-US" dirty="0"/>
              <a:t> </a:t>
            </a:r>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120288262"/>
              </p:ext>
            </p:extLst>
          </p:nvPr>
        </p:nvGraphicFramePr>
        <p:xfrm>
          <a:off x="1600200" y="2514600"/>
          <a:ext cx="4991997" cy="1478317"/>
        </p:xfrm>
        <a:graphic>
          <a:graphicData uri="http://schemas.openxmlformats.org/presentationml/2006/ole">
            <mc:AlternateContent xmlns:mc="http://schemas.openxmlformats.org/markup-compatibility/2006">
              <mc:Choice xmlns:v="urn:schemas-microsoft-com:vml" Requires="v">
                <p:oleObj spid="_x0000_s3091" name="Equation" r:id="rId3" imgW="2222500" imgH="660400" progId="Equation.3">
                  <p:embed/>
                </p:oleObj>
              </mc:Choice>
              <mc:Fallback>
                <p:oleObj name="Equation" r:id="rId3" imgW="2222500" imgH="6604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514600"/>
                        <a:ext cx="4991997" cy="1478317"/>
                      </a:xfrm>
                      <a:prstGeom prst="rect">
                        <a:avLst/>
                      </a:prstGeom>
                      <a:noFill/>
                    </p:spPr>
                  </p:pic>
                </p:oleObj>
              </mc:Fallback>
            </mc:AlternateContent>
          </a:graphicData>
        </a:graphic>
      </p:graphicFrame>
    </p:spTree>
    <p:extLst>
      <p:ext uri="{BB962C8B-B14F-4D97-AF65-F5344CB8AC3E}">
        <p14:creationId xmlns:p14="http://schemas.microsoft.com/office/powerpoint/2010/main" val="628225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8</a:t>
            </a:r>
          </a:p>
        </p:txBody>
      </p:sp>
      <p:sp>
        <p:nvSpPr>
          <p:cNvPr id="3" name="Content Placeholder 2"/>
          <p:cNvSpPr>
            <a:spLocks noGrp="1"/>
          </p:cNvSpPr>
          <p:nvPr>
            <p:ph idx="1"/>
          </p:nvPr>
        </p:nvSpPr>
        <p:spPr/>
        <p:txBody>
          <a:bodyPr/>
          <a:lstStyle/>
          <a:p>
            <a:r>
              <a:rPr lang="en-US" dirty="0"/>
              <a:t>The sale price of a VCR is $110.00.  If the mark down is 30%, find the retail price of the VCR.</a:t>
            </a:r>
          </a:p>
          <a:p>
            <a:pPr marL="82296" indent="0">
              <a:buNone/>
            </a:pPr>
            <a:endParaRPr lang="en-US" dirty="0"/>
          </a:p>
        </p:txBody>
      </p:sp>
    </p:spTree>
    <p:extLst>
      <p:ext uri="{BB962C8B-B14F-4D97-AF65-F5344CB8AC3E}">
        <p14:creationId xmlns:p14="http://schemas.microsoft.com/office/powerpoint/2010/main" val="4235613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8</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Let </a:t>
                </a:r>
                <a14:m>
                  <m:oMath xmlns:m="http://schemas.openxmlformats.org/officeDocument/2006/math">
                    <m:r>
                      <a:rPr lang="en-US" b="0" i="1" smtClean="0">
                        <a:latin typeface="Cambria Math"/>
                      </a:rPr>
                      <m:t>𝑥</m:t>
                    </m:r>
                    <m:r>
                      <a:rPr lang="en-US" b="0" i="1" smtClean="0">
                        <a:latin typeface="Cambria Math"/>
                      </a:rPr>
                      <m:t>=</m:t>
                    </m:r>
                    <m:r>
                      <a:rPr lang="en-US" b="0" i="1" smtClean="0">
                        <a:latin typeface="Cambria Math"/>
                      </a:rPr>
                      <m:t>𝑊h𝑜𝑙𝑒𝑠𝑎𝑙𝑒</m:t>
                    </m:r>
                    <m:r>
                      <a:rPr lang="en-US" b="0" i="1" smtClean="0">
                        <a:latin typeface="Cambria Math"/>
                      </a:rPr>
                      <m:t> </m:t>
                    </m:r>
                    <m:r>
                      <a:rPr lang="en-US" b="0" i="1" smtClean="0">
                        <a:latin typeface="Cambria Math"/>
                      </a:rPr>
                      <m:t>𝑝𝑟𝑖𝑐𝑒</m:t>
                    </m:r>
                  </m:oMath>
                </a14:m>
                <a:endParaRPr lang="en-US" dirty="0"/>
              </a:p>
              <a:p>
                <a:r>
                  <a:rPr lang="en-US" dirty="0"/>
                  <a:t>Next let </a:t>
                </a:r>
                <a14:m>
                  <m:oMath xmlns:m="http://schemas.openxmlformats.org/officeDocument/2006/math">
                    <m:r>
                      <a:rPr lang="en-US" b="0" i="1" smtClean="0">
                        <a:latin typeface="Cambria Math"/>
                      </a:rPr>
                      <m:t>.30</m:t>
                    </m:r>
                    <m:r>
                      <a:rPr lang="en-US" b="0" i="1" smtClean="0">
                        <a:latin typeface="Cambria Math"/>
                      </a:rPr>
                      <m:t>𝑥</m:t>
                    </m:r>
                    <m:r>
                      <a:rPr lang="en-US" b="0" i="1" smtClean="0">
                        <a:latin typeface="Cambria Math"/>
                      </a:rPr>
                      <m:t>=</m:t>
                    </m:r>
                    <m:r>
                      <a:rPr lang="en-US" b="0" i="1" smtClean="0">
                        <a:latin typeface="Cambria Math"/>
                      </a:rPr>
                      <m:t>𝑑𝑖𝑠𝑐𝑜𝑢𝑛𝑡</m:t>
                    </m:r>
                  </m:oMath>
                </a14:m>
                <a:endParaRPr lang="en-US" b="0" dirty="0"/>
              </a:p>
              <a:p>
                <a:r>
                  <a:rPr lang="en-US" dirty="0"/>
                  <a:t>Discount price </a:t>
                </a:r>
                <a14:m>
                  <m:oMath xmlns:m="http://schemas.openxmlformats.org/officeDocument/2006/math">
                    <m:r>
                      <a:rPr lang="en-US" b="0" i="1" smtClean="0">
                        <a:latin typeface="Cambria Math"/>
                      </a:rPr>
                      <m:t>=$110.00</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t="-1652"/>
                </a:stretch>
              </a:blipFill>
            </p:spPr>
            <p:txBody>
              <a:bodyPr/>
              <a:lstStyle/>
              <a:p>
                <a:r>
                  <a:rPr lang="en-US">
                    <a:noFill/>
                  </a:rPr>
                  <a:t> </a:t>
                </a:r>
              </a:p>
            </p:txBody>
          </p:sp>
        </mc:Fallback>
      </mc:AlternateContent>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143125308"/>
              </p:ext>
            </p:extLst>
          </p:nvPr>
        </p:nvGraphicFramePr>
        <p:xfrm>
          <a:off x="2971800" y="3429000"/>
          <a:ext cx="2689360" cy="2402876"/>
        </p:xfrm>
        <a:graphic>
          <a:graphicData uri="http://schemas.openxmlformats.org/presentationml/2006/ole">
            <mc:AlternateContent xmlns:mc="http://schemas.openxmlformats.org/markup-compatibility/2006">
              <mc:Choice xmlns:v="urn:schemas-microsoft-com:vml" Requires="v">
                <p:oleObj spid="_x0000_s4116" name="Equation" r:id="rId4" imgW="1193760" imgH="1066680" progId="Equation.3">
                  <p:embed/>
                </p:oleObj>
              </mc:Choice>
              <mc:Fallback>
                <p:oleObj name="Equation" r:id="rId4" imgW="1193760" imgH="1066680" progId="Equation.3">
                  <p:embed/>
                  <p:pic>
                    <p:nvPicPr>
                      <p:cNvPr id="0" name="Object 4"/>
                      <p:cNvPicPr>
                        <a:picLocks noChangeAspect="1" noChangeArrowheads="1"/>
                      </p:cNvPicPr>
                      <p:nvPr/>
                    </p:nvPicPr>
                    <p:blipFill>
                      <a:blip r:embed="rId5"/>
                      <a:srcRect/>
                      <a:stretch>
                        <a:fillRect/>
                      </a:stretch>
                    </p:blipFill>
                    <p:spPr bwMode="auto">
                      <a:xfrm>
                        <a:off x="2971800" y="3429000"/>
                        <a:ext cx="2689360" cy="2402876"/>
                      </a:xfrm>
                      <a:prstGeom prst="rect">
                        <a:avLst/>
                      </a:prstGeom>
                      <a:noFill/>
                    </p:spPr>
                  </p:pic>
                </p:oleObj>
              </mc:Fallback>
            </mc:AlternateContent>
          </a:graphicData>
        </a:graphic>
      </p:graphicFrame>
    </p:spTree>
    <p:extLst>
      <p:ext uri="{BB962C8B-B14F-4D97-AF65-F5344CB8AC3E}">
        <p14:creationId xmlns:p14="http://schemas.microsoft.com/office/powerpoint/2010/main" val="369532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9</a:t>
            </a:r>
          </a:p>
        </p:txBody>
      </p:sp>
      <p:sp>
        <p:nvSpPr>
          <p:cNvPr id="3" name="Content Placeholder 2"/>
          <p:cNvSpPr>
            <a:spLocks noGrp="1"/>
          </p:cNvSpPr>
          <p:nvPr>
            <p:ph idx="1"/>
          </p:nvPr>
        </p:nvSpPr>
        <p:spPr/>
        <p:txBody>
          <a:bodyPr/>
          <a:lstStyle/>
          <a:p>
            <a:r>
              <a:rPr lang="en-US" dirty="0"/>
              <a:t>The sale price of a Tablet Computer is $500.00.  If the mark down is 20%, find the retail price of the </a:t>
            </a:r>
            <a:r>
              <a:rPr lang="en-US"/>
              <a:t>Tablet Computer.</a:t>
            </a:r>
            <a:endParaRPr lang="en-US" dirty="0"/>
          </a:p>
          <a:p>
            <a:pPr marL="82296" indent="0">
              <a:buNone/>
            </a:pPr>
            <a:endParaRPr lang="en-US" dirty="0"/>
          </a:p>
        </p:txBody>
      </p:sp>
    </p:spTree>
    <p:extLst>
      <p:ext uri="{BB962C8B-B14F-4D97-AF65-F5344CB8AC3E}">
        <p14:creationId xmlns:p14="http://schemas.microsoft.com/office/powerpoint/2010/main" val="1955755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9</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Let </a:t>
                </a:r>
                <a14:m>
                  <m:oMath xmlns:m="http://schemas.openxmlformats.org/officeDocument/2006/math">
                    <m:r>
                      <a:rPr lang="en-US" b="0" i="1" smtClean="0">
                        <a:latin typeface="Cambria Math"/>
                      </a:rPr>
                      <m:t>𝑥</m:t>
                    </m:r>
                    <m:r>
                      <a:rPr lang="en-US" b="0" i="1" smtClean="0">
                        <a:latin typeface="Cambria Math"/>
                      </a:rPr>
                      <m:t>=</m:t>
                    </m:r>
                    <m:r>
                      <a:rPr lang="en-US" b="0" i="1" smtClean="0">
                        <a:latin typeface="Cambria Math" panose="02040503050406030204" pitchFamily="18" charset="0"/>
                      </a:rPr>
                      <m:t>𝑅𝑒𝑡𝑎𝑖𝑙</m:t>
                    </m:r>
                    <m:r>
                      <a:rPr lang="en-US" b="0" i="1" smtClean="0">
                        <a:latin typeface="Cambria Math"/>
                      </a:rPr>
                      <m:t> </m:t>
                    </m:r>
                    <m:r>
                      <a:rPr lang="en-US" b="0" i="1" smtClean="0">
                        <a:latin typeface="Cambria Math"/>
                      </a:rPr>
                      <m:t>𝑝𝑟𝑖𝑐𝑒</m:t>
                    </m:r>
                  </m:oMath>
                </a14:m>
                <a:endParaRPr lang="en-US" dirty="0"/>
              </a:p>
              <a:p>
                <a:r>
                  <a:rPr lang="en-US" dirty="0"/>
                  <a:t>Next let </a:t>
                </a:r>
                <a14:m>
                  <m:oMath xmlns:m="http://schemas.openxmlformats.org/officeDocument/2006/math">
                    <m:r>
                      <a:rPr lang="en-US" b="0" i="1" smtClean="0">
                        <a:latin typeface="Cambria Math"/>
                      </a:rPr>
                      <m:t>.20</m:t>
                    </m:r>
                    <m:r>
                      <a:rPr lang="en-US" b="0" i="1" smtClean="0">
                        <a:latin typeface="Cambria Math"/>
                      </a:rPr>
                      <m:t>𝑥</m:t>
                    </m:r>
                    <m:r>
                      <a:rPr lang="en-US" b="0" i="1" smtClean="0">
                        <a:latin typeface="Cambria Math"/>
                      </a:rPr>
                      <m:t>=</m:t>
                    </m:r>
                    <m:r>
                      <a:rPr lang="en-US" b="0" i="1" smtClean="0">
                        <a:latin typeface="Cambria Math"/>
                      </a:rPr>
                      <m:t>𝑑𝑖𝑠𝑐𝑜𝑢𝑛𝑡</m:t>
                    </m:r>
                  </m:oMath>
                </a14:m>
                <a:endParaRPr lang="en-US" b="0" dirty="0"/>
              </a:p>
              <a:p>
                <a:r>
                  <a:rPr lang="en-US" dirty="0"/>
                  <a:t>Discount price </a:t>
                </a:r>
                <a14:m>
                  <m:oMath xmlns:m="http://schemas.openxmlformats.org/officeDocument/2006/math">
                    <m:r>
                      <a:rPr lang="en-US" b="0" i="1" smtClean="0">
                        <a:latin typeface="Cambria Math"/>
                      </a:rPr>
                      <m:t>=$500.00</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t="-1652"/>
                </a:stretch>
              </a:blipFill>
            </p:spPr>
            <p:txBody>
              <a:bodyPr/>
              <a:lstStyle/>
              <a:p>
                <a:r>
                  <a:rPr lang="en-US">
                    <a:noFill/>
                  </a:rPr>
                  <a:t> </a:t>
                </a:r>
              </a:p>
            </p:txBody>
          </p:sp>
        </mc:Fallback>
      </mc:AlternateContent>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5757061"/>
              </p:ext>
            </p:extLst>
          </p:nvPr>
        </p:nvGraphicFramePr>
        <p:xfrm>
          <a:off x="2971800" y="3429000"/>
          <a:ext cx="2689360" cy="2402876"/>
        </p:xfrm>
        <a:graphic>
          <a:graphicData uri="http://schemas.openxmlformats.org/presentationml/2006/ole">
            <mc:AlternateContent xmlns:mc="http://schemas.openxmlformats.org/markup-compatibility/2006">
              <mc:Choice xmlns:v="urn:schemas-microsoft-com:vml" Requires="v">
                <p:oleObj spid="_x0000_s8206" name="Equation" r:id="rId4" imgW="1193760" imgH="1066680" progId="Equation.3">
                  <p:embed/>
                </p:oleObj>
              </mc:Choice>
              <mc:Fallback>
                <p:oleObj name="Equation" r:id="rId4" imgW="1193760" imgH="1066680" progId="Equation.3">
                  <p:embed/>
                  <p:pic>
                    <p:nvPicPr>
                      <p:cNvPr id="0" name=""/>
                      <p:cNvPicPr>
                        <a:picLocks noChangeAspect="1" noChangeArrowheads="1"/>
                      </p:cNvPicPr>
                      <p:nvPr/>
                    </p:nvPicPr>
                    <p:blipFill>
                      <a:blip r:embed="rId5"/>
                      <a:srcRect/>
                      <a:stretch>
                        <a:fillRect/>
                      </a:stretch>
                    </p:blipFill>
                    <p:spPr bwMode="auto">
                      <a:xfrm>
                        <a:off x="2971800" y="3429000"/>
                        <a:ext cx="2689360" cy="2402876"/>
                      </a:xfrm>
                      <a:prstGeom prst="rect">
                        <a:avLst/>
                      </a:prstGeom>
                      <a:noFill/>
                    </p:spPr>
                  </p:pic>
                </p:oleObj>
              </mc:Fallback>
            </mc:AlternateContent>
          </a:graphicData>
        </a:graphic>
      </p:graphicFrame>
    </p:spTree>
    <p:extLst>
      <p:ext uri="{BB962C8B-B14F-4D97-AF65-F5344CB8AC3E}">
        <p14:creationId xmlns:p14="http://schemas.microsoft.com/office/powerpoint/2010/main" val="1747109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idx="1"/>
          </p:nvPr>
        </p:nvSpPr>
        <p:spPr/>
        <p:txBody>
          <a:bodyPr/>
          <a:lstStyle/>
          <a:p>
            <a:r>
              <a:rPr lang="en-US" dirty="0"/>
              <a:t>What is 46% of 90?</a:t>
            </a:r>
          </a:p>
          <a:p>
            <a:pPr marL="0" indent="0">
              <a:buNone/>
            </a:pPr>
            <a:endParaRPr lang="en-US" dirty="0"/>
          </a:p>
        </p:txBody>
      </p:sp>
    </p:spTree>
    <p:extLst>
      <p:ext uri="{BB962C8B-B14F-4D97-AF65-F5344CB8AC3E}">
        <p14:creationId xmlns:p14="http://schemas.microsoft.com/office/powerpoint/2010/main" val="3266282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1</a:t>
            </a:r>
          </a:p>
        </p:txBody>
      </p:sp>
      <p:sp>
        <p:nvSpPr>
          <p:cNvPr id="3" name="Content Placeholder 2"/>
          <p:cNvSpPr>
            <a:spLocks noGrp="1"/>
          </p:cNvSpPr>
          <p:nvPr>
            <p:ph idx="1"/>
          </p:nvPr>
        </p:nvSpPr>
        <p:spPr/>
        <p:txBody>
          <a:bodyPr/>
          <a:lstStyle/>
          <a:p>
            <a:r>
              <a:rPr lang="en-US" dirty="0"/>
              <a:t>To find the solution, change the percentage to a decimal and multiply.</a:t>
            </a:r>
          </a:p>
          <a:p>
            <a:pPr marL="0" indent="0">
              <a:buNone/>
            </a:pPr>
            <a:endParaRPr lang="en-US" dirty="0"/>
          </a:p>
          <a:p>
            <a:pPr marL="0" indent="0">
              <a:buNone/>
            </a:pPr>
            <a:endParaRPr lang="en-US" dirty="0"/>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036926035"/>
              </p:ext>
            </p:extLst>
          </p:nvPr>
        </p:nvGraphicFramePr>
        <p:xfrm>
          <a:off x="2133600" y="3276600"/>
          <a:ext cx="2831042" cy="1190625"/>
        </p:xfrm>
        <a:graphic>
          <a:graphicData uri="http://schemas.openxmlformats.org/presentationml/2006/ole">
            <mc:AlternateContent xmlns:mc="http://schemas.openxmlformats.org/markup-compatibility/2006">
              <mc:Choice xmlns:v="urn:schemas-microsoft-com:vml" Requires="v">
                <p:oleObj spid="_x0000_s1044" name="Equation" r:id="rId3" imgW="1016000" imgH="431800" progId="Equation.3">
                  <p:embed/>
                </p:oleObj>
              </mc:Choice>
              <mc:Fallback>
                <p:oleObj name="Equation" r:id="rId3" imgW="1016000" imgH="431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3276600"/>
                        <a:ext cx="2831042" cy="1190625"/>
                      </a:xfrm>
                      <a:prstGeom prst="rect">
                        <a:avLst/>
                      </a:prstGeom>
                      <a:noFill/>
                    </p:spPr>
                  </p:pic>
                </p:oleObj>
              </mc:Fallback>
            </mc:AlternateContent>
          </a:graphicData>
        </a:graphic>
      </p:graphicFrame>
    </p:spTree>
    <p:extLst>
      <p:ext uri="{BB962C8B-B14F-4D97-AF65-F5344CB8AC3E}">
        <p14:creationId xmlns:p14="http://schemas.microsoft.com/office/powerpoint/2010/main" val="3904675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Mark up, mark down, and sales price</a:t>
            </a:r>
            <a:br>
              <a:rPr lang="en-US" dirty="0"/>
            </a:br>
            <a:endParaRPr lang="en-US" dirty="0"/>
          </a:p>
        </p:txBody>
      </p:sp>
      <p:sp>
        <p:nvSpPr>
          <p:cNvPr id="3" name="Content Placeholder 2"/>
          <p:cNvSpPr>
            <a:spLocks noGrp="1"/>
          </p:cNvSpPr>
          <p:nvPr>
            <p:ph idx="1"/>
          </p:nvPr>
        </p:nvSpPr>
        <p:spPr>
          <a:xfrm>
            <a:off x="1435608" y="1905000"/>
            <a:ext cx="7498080" cy="4343400"/>
          </a:xfrm>
        </p:spPr>
        <p:txBody>
          <a:bodyPr/>
          <a:lstStyle/>
          <a:p>
            <a:r>
              <a:rPr lang="en-US" dirty="0"/>
              <a:t>In this section, we will study how to use percentages to compute discounts, mark up prices, sales prices, and sales tax.  The first of these topics we will explore is the concept of a mark up. </a:t>
            </a:r>
          </a:p>
          <a:p>
            <a:pPr marL="82296" indent="0">
              <a:buNone/>
            </a:pPr>
            <a:endParaRPr lang="en-US" dirty="0"/>
          </a:p>
        </p:txBody>
      </p:sp>
    </p:spTree>
    <p:extLst>
      <p:ext uri="{BB962C8B-B14F-4D97-AF65-F5344CB8AC3E}">
        <p14:creationId xmlns:p14="http://schemas.microsoft.com/office/powerpoint/2010/main" val="1002871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effectLst/>
              </a:rPr>
            </a:br>
            <a:r>
              <a:rPr lang="en-US" b="1" dirty="0">
                <a:effectLst/>
              </a:rPr>
              <a:t>Mark Up Price</a:t>
            </a:r>
            <a:br>
              <a:rPr lang="en-US" dirty="0">
                <a:effectLst/>
              </a:rPr>
            </a:br>
            <a:endParaRPr lang="en-US" dirty="0"/>
          </a:p>
        </p:txBody>
      </p:sp>
      <p:sp>
        <p:nvSpPr>
          <p:cNvPr id="3" name="Content Placeholder 2"/>
          <p:cNvSpPr>
            <a:spLocks noGrp="1"/>
          </p:cNvSpPr>
          <p:nvPr>
            <p:ph idx="1"/>
          </p:nvPr>
        </p:nvSpPr>
        <p:spPr/>
        <p:txBody>
          <a:bodyPr>
            <a:normAutofit/>
          </a:bodyPr>
          <a:lstStyle/>
          <a:p>
            <a:r>
              <a:rPr lang="en-US" sz="2400" dirty="0"/>
              <a:t>When stores purchase items at a whole sale price, the retail price is computed by marking up the whole sale cost using the given formulas. </a:t>
            </a:r>
          </a:p>
          <a:p>
            <a:pPr marL="82296" indent="0">
              <a:buNone/>
            </a:pPr>
            <a:endParaRPr lang="en-US" sz="2400" dirty="0"/>
          </a:p>
          <a:p>
            <a:r>
              <a:rPr lang="en-US" sz="2400" dirty="0"/>
              <a:t>Mark Up = (Percent Mark Up)(Whole Sale Price)</a:t>
            </a:r>
          </a:p>
          <a:p>
            <a:r>
              <a:rPr lang="en-US" sz="2400" dirty="0"/>
              <a:t>Retail Price = Whole Sale Price + Mark Up</a:t>
            </a:r>
          </a:p>
          <a:p>
            <a:pPr marL="82296" indent="0">
              <a:buNone/>
            </a:pPr>
            <a:endParaRPr lang="en-US" sz="2400" dirty="0"/>
          </a:p>
        </p:txBody>
      </p:sp>
    </p:spTree>
    <p:extLst>
      <p:ext uri="{BB962C8B-B14F-4D97-AF65-F5344CB8AC3E}">
        <p14:creationId xmlns:p14="http://schemas.microsoft.com/office/powerpoint/2010/main" val="1230733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idx="1"/>
          </p:nvPr>
        </p:nvSpPr>
        <p:spPr/>
        <p:txBody>
          <a:bodyPr/>
          <a:lstStyle/>
          <a:p>
            <a:r>
              <a:rPr lang="en-US" dirty="0"/>
              <a:t>A store purchases DVD players at a whole sale price of $30 per unit which is to be marked up by 80%.  What will be the retail price of the DVD player?</a:t>
            </a:r>
          </a:p>
          <a:p>
            <a:pPr marL="82296" indent="0">
              <a:buNone/>
            </a:pPr>
            <a:endParaRPr lang="en-US" dirty="0"/>
          </a:p>
        </p:txBody>
      </p:sp>
    </p:spTree>
    <p:extLst>
      <p:ext uri="{BB962C8B-B14F-4D97-AF65-F5344CB8AC3E}">
        <p14:creationId xmlns:p14="http://schemas.microsoft.com/office/powerpoint/2010/main" val="2893487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1</a:t>
            </a:r>
          </a:p>
        </p:txBody>
      </p:sp>
      <p:sp>
        <p:nvSpPr>
          <p:cNvPr id="3" name="Content Placeholder 2"/>
          <p:cNvSpPr>
            <a:spLocks noGrp="1"/>
          </p:cNvSpPr>
          <p:nvPr>
            <p:ph idx="1"/>
          </p:nvPr>
        </p:nvSpPr>
        <p:spPr/>
        <p:txBody>
          <a:bodyPr/>
          <a:lstStyle/>
          <a:p>
            <a:r>
              <a:rPr lang="en-US" dirty="0"/>
              <a:t>Compute to markup and retail price.</a:t>
            </a:r>
          </a:p>
          <a:p>
            <a:pPr marL="82296" indent="0">
              <a:buNone/>
            </a:pPr>
            <a:endParaRPr lang="en-US" dirty="0"/>
          </a:p>
          <a:p>
            <a:pPr marL="82296" indent="0">
              <a:buNone/>
            </a:pPr>
            <a:r>
              <a:rPr lang="en-US" dirty="0"/>
              <a:t> </a:t>
            </a:r>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nvPr>
        </p:nvGraphicFramePr>
        <p:xfrm>
          <a:off x="1435100" y="2255838"/>
          <a:ext cx="5830888" cy="1571625"/>
        </p:xfrm>
        <a:graphic>
          <a:graphicData uri="http://schemas.openxmlformats.org/presentationml/2006/ole">
            <mc:AlternateContent xmlns:mc="http://schemas.openxmlformats.org/markup-compatibility/2006">
              <mc:Choice xmlns:v="urn:schemas-microsoft-com:vml" Requires="v">
                <p:oleObj spid="_x0000_s12293" name="Equation" r:id="rId3" imgW="2438400" imgH="660400" progId="Equation.3">
                  <p:embed/>
                </p:oleObj>
              </mc:Choice>
              <mc:Fallback>
                <p:oleObj name="Equation" r:id="rId3" imgW="2438400" imgH="660400" progId="Equation.3">
                  <p:embed/>
                  <p:pic>
                    <p:nvPicPr>
                      <p:cNvPr id="8"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5100" y="2255838"/>
                        <a:ext cx="5830888" cy="1571625"/>
                      </a:xfrm>
                      <a:prstGeom prst="rect">
                        <a:avLst/>
                      </a:prstGeom>
                      <a:noFill/>
                    </p:spPr>
                  </p:pic>
                </p:oleObj>
              </mc:Fallback>
            </mc:AlternateContent>
          </a:graphicData>
        </a:graphic>
      </p:graphicFrame>
    </p:spTree>
    <p:extLst>
      <p:ext uri="{BB962C8B-B14F-4D97-AF65-F5344CB8AC3E}">
        <p14:creationId xmlns:p14="http://schemas.microsoft.com/office/powerpoint/2010/main" val="4272781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idx="1"/>
          </p:nvPr>
        </p:nvSpPr>
        <p:spPr/>
        <p:txBody>
          <a:bodyPr/>
          <a:lstStyle/>
          <a:p>
            <a:r>
              <a:rPr lang="en-US" dirty="0"/>
              <a:t>The whole sale price of a pair of jeans is $20.00.  If the jeans are marked up by 65%, what is the retail price of the jeans?</a:t>
            </a:r>
          </a:p>
          <a:p>
            <a:pPr marL="82296" indent="0">
              <a:buNone/>
            </a:pPr>
            <a:endParaRPr lang="en-US" dirty="0"/>
          </a:p>
        </p:txBody>
      </p:sp>
    </p:spTree>
    <p:extLst>
      <p:ext uri="{BB962C8B-B14F-4D97-AF65-F5344CB8AC3E}">
        <p14:creationId xmlns:p14="http://schemas.microsoft.com/office/powerpoint/2010/main" val="20398706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7667</TotalTime>
  <Words>738</Words>
  <Application>Microsoft Office PowerPoint</Application>
  <PresentationFormat>On-screen Show (4:3)</PresentationFormat>
  <Paragraphs>77</Paragraphs>
  <Slides>26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Cambria Math</vt:lpstr>
      <vt:lpstr>Gill Sans MT</vt:lpstr>
      <vt:lpstr>Verdana</vt:lpstr>
      <vt:lpstr>Wingdings 2</vt:lpstr>
      <vt:lpstr>Solstice</vt:lpstr>
      <vt:lpstr>Equation</vt:lpstr>
      <vt:lpstr>Section 1.2 Percentages, Mark-Ups, and Discounts</vt:lpstr>
      <vt:lpstr> Introduction to Basic Percentage </vt:lpstr>
      <vt:lpstr>Example 1</vt:lpstr>
      <vt:lpstr>Solution to Example 1</vt:lpstr>
      <vt:lpstr> Mark up, mark down, and sales price </vt:lpstr>
      <vt:lpstr> Mark Up Price </vt:lpstr>
      <vt:lpstr>Example 1</vt:lpstr>
      <vt:lpstr>Solution to Example 1</vt:lpstr>
      <vt:lpstr>Example 2</vt:lpstr>
      <vt:lpstr>Solution to Example 2</vt:lpstr>
      <vt:lpstr>Example 3</vt:lpstr>
      <vt:lpstr>Solution to Example 3</vt:lpstr>
      <vt:lpstr>Sales Tax</vt:lpstr>
      <vt:lpstr> Sales Tax Formula </vt:lpstr>
      <vt:lpstr>Example 4</vt:lpstr>
      <vt:lpstr>Solution to Example 4</vt:lpstr>
      <vt:lpstr>Example 5</vt:lpstr>
      <vt:lpstr>The Sales Price Concept</vt:lpstr>
      <vt:lpstr>Example 6</vt:lpstr>
      <vt:lpstr>Solution to Example 6</vt:lpstr>
      <vt:lpstr>Example 7</vt:lpstr>
      <vt:lpstr>Solution to Example 7</vt:lpstr>
      <vt:lpstr>Example 8</vt:lpstr>
      <vt:lpstr>Solution to Example 8</vt:lpstr>
      <vt:lpstr>Example 9</vt:lpstr>
      <vt:lpstr>Solution to Example 9</vt:lpstr>
    </vt:vector>
  </TitlesOfParts>
  <Company>Radford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1.2 Percents</dc:title>
  <dc:creator>Case, William</dc:creator>
  <cp:lastModifiedBy>Sorensen, Erik</cp:lastModifiedBy>
  <cp:revision>15</cp:revision>
  <dcterms:created xsi:type="dcterms:W3CDTF">2015-05-10T20:39:36Z</dcterms:created>
  <dcterms:modified xsi:type="dcterms:W3CDTF">2020-05-10T19:03:28Z</dcterms:modified>
</cp:coreProperties>
</file>